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61" r:id="rId5"/>
    <p:sldId id="262" r:id="rId6"/>
    <p:sldId id="273" r:id="rId7"/>
    <p:sldId id="260" r:id="rId8"/>
    <p:sldId id="263" r:id="rId9"/>
    <p:sldId id="265" r:id="rId10"/>
    <p:sldId id="264" r:id="rId11"/>
    <p:sldId id="274" r:id="rId12"/>
    <p:sldId id="271" r:id="rId13"/>
    <p:sldId id="266" r:id="rId14"/>
    <p:sldId id="267" r:id="rId15"/>
    <p:sldId id="26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Roboto" panose="02000000000000000000" pitchFamily="2" charset="0"/>
      <p:regular r:id="rId22"/>
      <p:bold r:id="rId23"/>
      <p:italic r:id="rId24"/>
      <p:boldItalic r:id="rId25"/>
    </p:embeddedFont>
    <p:embeddedFont>
      <p:font typeface="Roboto Slab"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595" autoAdjust="0"/>
  </p:normalViewPr>
  <p:slideViewPr>
    <p:cSldViewPr snapToGrid="0">
      <p:cViewPr varScale="1">
        <p:scale>
          <a:sx n="92" d="100"/>
          <a:sy n="92" d="100"/>
        </p:scale>
        <p:origin x="468"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446d08b6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446d08b6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decided to select the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Extreme Gradient Boosting (XGB)</a:t>
            </a:r>
            <a:r>
              <a:rPr lang="en-US" sz="1800" dirty="0">
                <a:effectLst/>
                <a:latin typeface="Calibri" panose="020F0502020204030204" pitchFamily="34" charset="0"/>
                <a:ea typeface="Calibri" panose="020F0502020204030204" pitchFamily="34" charset="0"/>
                <a:cs typeface="Times New Roman" panose="02020603050405020304" pitchFamily="18" charset="0"/>
              </a:rPr>
              <a:t> model with the following hyperparameters as this resulted in the lowest Root Mean Squared Error of 20,818.</a:t>
            </a:r>
          </a:p>
          <a:p>
            <a:pPr marL="342900" marR="0" lvl="0" indent="-34290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sz="1800" dirty="0">
                <a:effectLst/>
                <a:latin typeface="Calibri" panose="020F0502020204030204" pitchFamily="34" charset="0"/>
                <a:ea typeface="Calibri" panose="020F0502020204030204" pitchFamily="34" charset="0"/>
                <a:cs typeface="Times New Roman" panose="02020603050405020304" pitchFamily="18" charset="0"/>
              </a:rPr>
              <a:t>: 500</a:t>
            </a:r>
          </a:p>
          <a:p>
            <a:pPr marL="342900" marR="0" lvl="0" indent="-34290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max_depth</a:t>
            </a:r>
            <a:r>
              <a:rPr lang="en-US" sz="1800" dirty="0">
                <a:effectLst/>
                <a:latin typeface="Calibri" panose="020F0502020204030204" pitchFamily="34" charset="0"/>
                <a:ea typeface="Calibri" panose="020F0502020204030204" pitchFamily="34" charset="0"/>
                <a:cs typeface="Times New Roman" panose="02020603050405020304" pitchFamily="18" charset="0"/>
              </a:rPr>
              <a:t>: 15</a:t>
            </a:r>
          </a:p>
          <a:p>
            <a:pPr marL="342900" marR="0" lvl="0" indent="-34290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learning_rate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0.05</a:t>
            </a:r>
          </a:p>
          <a:p>
            <a:pPr marL="342900" marR="0" lvl="0" indent="-34290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min_child_weight</a:t>
            </a:r>
            <a:r>
              <a:rPr lang="en-US" sz="1800" dirty="0">
                <a:effectLst/>
                <a:latin typeface="Calibri" panose="020F0502020204030204" pitchFamily="34" charset="0"/>
                <a:ea typeface="Calibri" panose="020F0502020204030204" pitchFamily="34" charset="0"/>
                <a:cs typeface="Times New Roman" panose="02020603050405020304" pitchFamily="18" charset="0"/>
              </a:rPr>
              <a:t>: 3</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comparing the predicted sales prices to the actual sales prices, the percentage of error for most of the test cases was less than 5%.</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446d08b6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446d08b6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800"/>
              </a:spcAft>
              <a:buClr>
                <a:srgbClr val="000000"/>
              </a:buClr>
              <a:buSzPts val="1100"/>
              <a:buFont typeface="Arial"/>
              <a:buNone/>
              <a:tabLst/>
              <a:defRPr/>
            </a:pPr>
            <a:r>
              <a:rPr lang="en-US" sz="2400" dirty="0">
                <a:latin typeface="Calibri" panose="020F0502020204030204" pitchFamily="34" charset="0"/>
                <a:cs typeface="Times New Roman" panose="02020603050405020304" pitchFamily="18" charset="0"/>
              </a:rPr>
              <a:t>While error percentage was relatively consistent, error variance amount increases with price</a:t>
            </a:r>
            <a:endParaRPr lang="en-US" sz="2400" dirty="0"/>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95811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26cc197e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26cc197e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Based on the Exploratory Data Analysis, I determined that the following features would be good candidates for modeling.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Types of Sales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Single Family Residential Homes (DOR Code 0100)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Qualified (verified as free-market sales)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Improved (post-construction sales – not vacant land)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Sales from the 2020 calendar year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Home Features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Bedrooms (3 to 5)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Bathrooms (1 to 4)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Buildings / Units (1 only)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Stories (1 to 2 only)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Age of Home (less than 20 years old)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Heated Area</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Acres of Land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Property Locations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Market Area (26 – Riverview)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Neighborhood Code (Target Encoding)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Subdivision Code (Target Encoding)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Taxable Values of Properties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None (invalid predictors)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sz="1800" b="0" i="0" u="none" strike="noStrike" cap="none" dirty="0">
              <a:solidFill>
                <a:srgbClr val="000000"/>
              </a:solidFill>
              <a:effectLst/>
              <a:latin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662114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78d36699c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78d36699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7446d08b66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7446d08b6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modeling was done with 1 years’ worth of sales data.  Additional years of data could be tested in order to determine if it would improve the model.</a:t>
            </a:r>
          </a:p>
          <a:p>
            <a:pPr marL="342900" marR="0" lvl="0" indent="-34290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modeling was done for the Riverview Market Area.  This could be improved by including all of Hillsborough County.</a:t>
            </a:r>
          </a:p>
          <a:p>
            <a:pPr marL="342900" marR="0" lvl="0" indent="-34290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order to evaluate homes greater than 20 years old, it would be beneficial to understand the condition of the property and the home.  Potentially, additional datasets could be gathered to provide data on improvements such as roof replacements, electrical updates, etc.</a:t>
            </a:r>
          </a:p>
          <a:p>
            <a:pPr marL="342900" marR="0" lvl="0" indent="-34290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It would be helpful to understand any improvements made to the properties such as pools, sheds, docks, etc.  This may be able to be acquired through building permits as well.</a:t>
            </a:r>
          </a:p>
          <a:p>
            <a:pPr marL="342900" marR="0" lvl="0" indent="-342900">
              <a:lnSpc>
                <a:spcPct val="107000"/>
              </a:lnSpc>
              <a:spcBef>
                <a:spcPts val="0"/>
              </a:spcBef>
              <a:spcAft>
                <a:spcPts val="80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In Hillsborough County, there is a lot of waterfront properties including the Gulf of Mexico, lakes, ponds, and rivers.  This has a big impact on market value and potentially could be accessed with ArcGIS mapping datasets.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448e9c78e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448e9c78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626cc197e1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626cc197e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TB Real Estate Corporation is a real estate investment firm in the Tampa Bay, Florida area.  The real estate market in the Tampa Bay area is very active.  Single family homes are selling quickly.  TB Real Estate Corporation needs to be able to assess the value of homes coming onto the market quickly and accurately so that they can beat the competition in making a competitive offer.   They need to be able to evaluate the listing price against the predicted sale price in order to identify properties that may be priced below market value and would make good investments.  </a:t>
            </a:r>
          </a:p>
          <a:p>
            <a:pPr marL="457200" lvl="0" indent="-298450" algn="l" rtl="0">
              <a:spcBef>
                <a:spcPts val="0"/>
              </a:spcBef>
              <a:spcAft>
                <a:spcPts val="0"/>
              </a:spcAft>
              <a:buSzPts val="1100"/>
              <a:buChar char="-"/>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7446d08b6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7446d08b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My proposed solution is to identify the best areas of Hillsborough County to invest in and then use machine learning to </a:t>
            </a:r>
            <a:r>
              <a:rPr lang="en-US" dirty="0"/>
              <a:t>quickly identify properties that are listed for sale below the market value in order to beat the competition in making an offer and securing a Purchase &amp; Sale contract.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7446d08b6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7446d08b6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HCPA provides new zip files each week on their website which contain the most current sales data, parcel data, supporting files, and explanatory documents.  The sales and parcel data files are in database file format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dbf</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parcel file included all 512,206 parcels in Hillsborough County with 47 features to describe each parcel.  The sales file contained 2,166,282 property sale records dating back to 1980.  Each sale is made up of 17 features.  </a:t>
            </a:r>
          </a:p>
          <a:p>
            <a:pPr marL="158750" lvl="0" indent="0" algn="l" rtl="0">
              <a:spcBef>
                <a:spcPts val="0"/>
              </a:spcBef>
              <a:spcAft>
                <a:spcPts val="0"/>
              </a:spcAft>
              <a:buSzPts val="110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lvl="0" indent="-298450" algn="l" rtl="0">
              <a:spcBef>
                <a:spcPts val="0"/>
              </a:spcBef>
              <a:spcAft>
                <a:spcPts val="0"/>
              </a:spcAft>
              <a:buSzPts val="110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were 0.066% of sales records that did not have a matching Folio ID in the parcel data. </a:t>
            </a:r>
          </a:p>
          <a:p>
            <a:pPr marL="457200" lvl="0" indent="-298450" algn="l" rtl="0">
              <a:spcBef>
                <a:spcPts val="0"/>
              </a:spcBef>
              <a:spcAft>
                <a:spcPts val="0"/>
              </a:spcAft>
              <a:buSzPts val="1100"/>
              <a:buChar char="-"/>
            </a:pPr>
            <a:r>
              <a:rPr lang="en-US" sz="1800" dirty="0">
                <a:effectLst/>
                <a:latin typeface="Calibri" panose="020F0502020204030204" pitchFamily="34" charset="0"/>
                <a:cs typeface="Times New Roman" panose="02020603050405020304" pitchFamily="18" charset="0"/>
              </a:rPr>
              <a:t>Focus on single family homes that with 3-5 bedrooms, 1-4 bathrooms, and less than 20 years old.</a:t>
            </a:r>
          </a:p>
          <a:p>
            <a:pPr marL="457200" lvl="0" indent="-298450" algn="l" rtl="0">
              <a:spcBef>
                <a:spcPts val="0"/>
              </a:spcBef>
              <a:spcAft>
                <a:spcPts val="0"/>
              </a:spcAft>
              <a:buSzPts val="1100"/>
              <a:buChar char="-"/>
            </a:pPr>
            <a:r>
              <a:rPr lang="en-US" sz="1800" dirty="0">
                <a:effectLst/>
                <a:latin typeface="Calibri" panose="020F0502020204030204" pitchFamily="34" charset="0"/>
                <a:cs typeface="Times New Roman" panose="02020603050405020304" pitchFamily="18" charset="0"/>
              </a:rPr>
              <a:t>Impute data such as Actual Year Built with Original Sales Date.</a:t>
            </a:r>
          </a:p>
          <a:p>
            <a:pPr marL="457200" lvl="0" indent="-298450" algn="l" rtl="0">
              <a:spcBef>
                <a:spcPts val="0"/>
              </a:spcBef>
              <a:spcAft>
                <a:spcPts val="0"/>
              </a:spcAft>
              <a:buSzPts val="1100"/>
              <a:buChar char="-"/>
            </a:pPr>
            <a:r>
              <a:rPr lang="en-US" sz="1800" dirty="0">
                <a:effectLst/>
                <a:latin typeface="Calibri" panose="020F0502020204030204" pitchFamily="34" charset="0"/>
                <a:cs typeface="Times New Roman" panose="02020603050405020304" pitchFamily="18" charset="0"/>
              </a:rPr>
              <a:t>Extract location information from PIN (</a:t>
            </a:r>
            <a:r>
              <a:rPr lang="en-US" sz="1800" dirty="0">
                <a:effectLst/>
                <a:latin typeface="Calibri" panose="020F0502020204030204" pitchFamily="34" charset="0"/>
                <a:ea typeface="Calibri" panose="020F0502020204030204" pitchFamily="34" charset="0"/>
                <a:cs typeface="Times New Roman" panose="02020603050405020304" pitchFamily="18" charset="0"/>
              </a:rPr>
              <a:t>Municipality Code, Section, Township, Range, Subdivision, Block, and Lot)</a:t>
            </a:r>
          </a:p>
          <a:p>
            <a:pPr marL="457200" lvl="0" indent="-298450" algn="l" rtl="0">
              <a:spcBef>
                <a:spcPts val="0"/>
              </a:spcBef>
              <a:spcAft>
                <a:spcPts val="0"/>
              </a:spcAft>
              <a:buSzPts val="1100"/>
              <a:buChar char="-"/>
            </a:pPr>
            <a:r>
              <a:rPr lang="en-US" sz="1800" dirty="0">
                <a:effectLst/>
                <a:latin typeface="Calibri" panose="020F0502020204030204" pitchFamily="34" charset="0"/>
                <a:cs typeface="Times New Roman" panose="02020603050405020304" pitchFamily="18" charset="0"/>
              </a:rPr>
              <a:t>Extract Market Area from Neighborhood Code and map Region of county</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446d08b6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446d08b6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Just prior to the 2006 market crash and following the recovery post-2011, the greatest growth in new home construction was in the Eastern, East Bay, and Southern regions of the county.  The South Tampa region has seen the greatest growth in terms of sales prices.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446d08b66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446d08b66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As the age of the home goes beyond 20 years, the condition of the homes and sales prices increasingly vary.  In order to mitigate the risk of purchasing investments that require significant costs of repair and maintenance, TB Real Estate will restrict their investments to home that are less than 20 years old.</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9856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26cc197e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26cc197e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Market Areas 26 and 27 (Riverview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Southbay</a:t>
            </a:r>
            <a:r>
              <a:rPr lang="en-US" sz="1800" dirty="0">
                <a:effectLst/>
                <a:latin typeface="Calibri" panose="020F0502020204030204" pitchFamily="34" charset="0"/>
                <a:ea typeface="Calibri" panose="020F0502020204030204" pitchFamily="34" charset="0"/>
                <a:cs typeface="Times New Roman" panose="02020603050405020304" pitchFamily="18" charset="0"/>
              </a:rPr>
              <a:t>) had the most property sales over the year and the median sales prices that are slightly below the median for the county.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cap="non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Arial"/>
              </a:rPr>
              <a:t>These Southeastern Market Areas are attractive for investments due to the following features:</a:t>
            </a:r>
          </a:p>
          <a:p>
            <a:pPr marL="501650" marR="0" lvl="0" indent="-342900" algn="l" defTabSz="914400" rtl="0" eaLnBrk="1" fontAlgn="auto" latinLnBrk="0" hangingPunct="1">
              <a:lnSpc>
                <a:spcPct val="100000"/>
              </a:lnSpc>
              <a:spcBef>
                <a:spcPts val="0"/>
              </a:spcBef>
              <a:spcAft>
                <a:spcPts val="0"/>
              </a:spcAft>
              <a:buClr>
                <a:srgbClr val="000000"/>
              </a:buClr>
              <a:buSzPts val="1100"/>
              <a:buFont typeface="+mj-lt"/>
              <a:buAutoNum type="arabicPeriod"/>
              <a:tabLst/>
              <a:defRPr/>
            </a:pPr>
            <a:r>
              <a:rPr lang="en-US" sz="1800" b="0" i="0" u="none" strike="noStrike" cap="non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Arial"/>
              </a:rPr>
              <a:t>Most home sales over the past year</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800" b="0" i="0" u="none" strike="noStrike" cap="non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Arial"/>
              </a:rPr>
              <a:t>Lowest median age of homes sold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sz="1800" b="0" i="0" u="none" strike="noStrike" cap="non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Arial"/>
              </a:rPr>
              <a:t>Median sales prices below the county median sales price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i="0" u="none" strike="noStrike" cap="non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sym typeface="Arial"/>
              </a:rPr>
              <a:t>Of the top-10 Neighborhoods for number of sales, 7 of them are in Market Areas 26 and 27. </a:t>
            </a:r>
            <a:endParaRPr sz="1800" b="0" i="0" u="none" strike="noStrike" cap="none" dirty="0">
              <a:solidFill>
                <a:srgbClr val="000000"/>
              </a:solidFill>
              <a:effectLst/>
              <a:latin typeface="Calibri" panose="020F0502020204030204" pitchFamily="34" charset="0"/>
              <a:cs typeface="Times New Roman" panose="02020603050405020304" pitchFamily="18" charset="0"/>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7448e9c78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448e9c78e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 executed over 20 iterations where I adjusted and engineered features, encoding methods, and selections of data in order to tune the models.  For each iteration, I captured the results in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dataframe</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order to easily compare the metrics of the different models.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performing error analysis, I found that there was erroneous data in the sales data file that was downloaded from the HCPA website on 2/11/2022.  I cross-referenced the poorest predictions to the HCPA website and found that the sales had since been updated from “Qualified” sales to “Unqualified” sales which means that they were not verified, free-market sales.  Apparently, at least some sales are initially captured as “Qualified” and later changed to “Unqualified” presumably after some review has been done.  This drove me to analyze the 2020 data rather than the 2021 data in order to mitigate the risk of introducing invalid, “Unqualified” sales into the model.</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Random Forest Regressor and Extreme Gradient Boosting had similar results and were significantly better than the other three models.  </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7448e9c78e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7448e9c78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In order to optimize the hyper parameters, I used a Randomized Search with 5-fold Cross-Validation.  Randomized Search was chosen over Grid Search in order to reduce processing due to the size of the data.  The following hyperparameters were tested for each model.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K Nearest Neighbors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KNeighborsRegressor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n_neighbors</a:t>
            </a:r>
            <a:r>
              <a:rPr lang="en-US" sz="1200" dirty="0">
                <a:effectLst/>
                <a:latin typeface="Calibri" panose="020F0502020204030204" pitchFamily="34" charset="0"/>
                <a:ea typeface="Calibri" panose="020F0502020204030204" pitchFamily="34" charset="0"/>
                <a:cs typeface="Times New Roman" panose="02020603050405020304" pitchFamily="18" charset="0"/>
              </a:rPr>
              <a:t>: 1 – 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weights: “uniform”, “distance”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Decision Tree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DecisionTreeRegressor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Splitter: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best","random</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max_depth</a:t>
            </a:r>
            <a:r>
              <a:rPr lang="en-US" sz="1200" dirty="0">
                <a:effectLst/>
                <a:latin typeface="Calibri" panose="020F0502020204030204" pitchFamily="34" charset="0"/>
                <a:ea typeface="Calibri" panose="020F0502020204030204" pitchFamily="34" charset="0"/>
                <a:cs typeface="Times New Roman" panose="02020603050405020304" pitchFamily="18" charset="0"/>
              </a:rPr>
              <a:t>: 1,3,5,7,9,11,12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min_samples_leaf</a:t>
            </a:r>
            <a:r>
              <a:rPr lang="en-US" sz="1200" dirty="0">
                <a:effectLst/>
                <a:latin typeface="Calibri" panose="020F0502020204030204" pitchFamily="34" charset="0"/>
                <a:ea typeface="Calibri" panose="020F0502020204030204" pitchFamily="34" charset="0"/>
                <a:cs typeface="Times New Roman" panose="02020603050405020304" pitchFamily="18" charset="0"/>
              </a:rPr>
              <a:t>: 1,2,3,4,5,6,7,8,9,10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min_weight_fraction_leaf</a:t>
            </a:r>
            <a:r>
              <a:rPr lang="en-US" sz="1200" dirty="0">
                <a:effectLst/>
                <a:latin typeface="Calibri" panose="020F0502020204030204" pitchFamily="34" charset="0"/>
                <a:ea typeface="Calibri" panose="020F0502020204030204" pitchFamily="34" charset="0"/>
                <a:cs typeface="Times New Roman" panose="02020603050405020304" pitchFamily="18" charset="0"/>
              </a:rPr>
              <a:t>: 0.1,0.2,0.3,0.4,0.5,0.6,0.7,0.8,0.9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max_features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"auto","log2","sqrt",None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max_leaf_nodes</a:t>
            </a:r>
            <a:r>
              <a:rPr lang="en-US" sz="1200" dirty="0">
                <a:effectLst/>
                <a:latin typeface="Calibri" panose="020F0502020204030204" pitchFamily="34" charset="0"/>
                <a:ea typeface="Calibri" panose="020F0502020204030204" pitchFamily="34" charset="0"/>
                <a:cs typeface="Times New Roman" panose="02020603050405020304" pitchFamily="18" charset="0"/>
              </a:rPr>
              <a:t>: None,10,20,30,40,50,60,70,80,90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Random Forest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RandomForestRegressor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bootstrap: True, False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max_depth</a:t>
            </a:r>
            <a:r>
              <a:rPr lang="en-US" sz="1200" dirty="0">
                <a:effectLst/>
                <a:latin typeface="Calibri" panose="020F0502020204030204" pitchFamily="34" charset="0"/>
                <a:ea typeface="Calibri" panose="020F0502020204030204" pitchFamily="34" charset="0"/>
                <a:cs typeface="Times New Roman" panose="02020603050405020304" pitchFamily="18" charset="0"/>
              </a:rPr>
              <a:t>: 10, 20, 30, 40, 50, 60, 70, 80, 90, 100, 110, 120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max_features</a:t>
            </a:r>
            <a:r>
              <a:rPr lang="en-US" sz="1200" dirty="0">
                <a:effectLst/>
                <a:latin typeface="Calibri" panose="020F0502020204030204" pitchFamily="34" charset="0"/>
                <a:ea typeface="Calibri" panose="020F0502020204030204" pitchFamily="34" charset="0"/>
                <a:cs typeface="Times New Roman" panose="02020603050405020304" pitchFamily="18" charset="0"/>
              </a:rPr>
              <a:t>: 'auto', 'sqrt'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min_samples_leaf</a:t>
            </a:r>
            <a:r>
              <a:rPr lang="en-US" sz="1200" dirty="0">
                <a:effectLst/>
                <a:latin typeface="Calibri" panose="020F0502020204030204" pitchFamily="34" charset="0"/>
                <a:ea typeface="Calibri" panose="020F0502020204030204" pitchFamily="34" charset="0"/>
                <a:cs typeface="Times New Roman" panose="02020603050405020304" pitchFamily="18" charset="0"/>
              </a:rPr>
              <a:t>: 1, 3,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min_samples_split</a:t>
            </a:r>
            <a:r>
              <a:rPr lang="en-US" sz="1200" dirty="0">
                <a:effectLst/>
                <a:latin typeface="Calibri" panose="020F0502020204030204" pitchFamily="34" charset="0"/>
                <a:ea typeface="Calibri" panose="020F0502020204030204" pitchFamily="34" charset="0"/>
                <a:cs typeface="Times New Roman" panose="02020603050405020304" pitchFamily="18" charset="0"/>
              </a:rPr>
              <a:t>: 2, 6, 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sz="1200" dirty="0">
                <a:effectLst/>
                <a:latin typeface="Calibri" panose="020F0502020204030204" pitchFamily="34" charset="0"/>
                <a:ea typeface="Calibri" panose="020F0502020204030204" pitchFamily="34" charset="0"/>
                <a:cs typeface="Times New Roman" panose="02020603050405020304" pitchFamily="18" charset="0"/>
              </a:rPr>
              <a:t>: 5,20,50,100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Linear Regression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LinearRegression</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fit_intercept</a:t>
            </a:r>
            <a:r>
              <a:rPr lang="en-US" sz="1200" dirty="0">
                <a:effectLst/>
                <a:latin typeface="Calibri" panose="020F0502020204030204" pitchFamily="34" charset="0"/>
                <a:ea typeface="Calibri" panose="020F0502020204030204" pitchFamily="34" charset="0"/>
                <a:cs typeface="Times New Roman" panose="02020603050405020304" pitchFamily="18" charset="0"/>
              </a:rPr>
              <a:t>: True, False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ourier New" panose="02070309020205020404" pitchFamily="49" charset="0"/>
              <a:buChar char="o"/>
            </a:pPr>
            <a:r>
              <a:rPr lang="en-US" sz="1200" dirty="0">
                <a:effectLst/>
                <a:latin typeface="Calibri" panose="020F0502020204030204" pitchFamily="34" charset="0"/>
                <a:ea typeface="Calibri" panose="020F0502020204030204" pitchFamily="34" charset="0"/>
                <a:cs typeface="Times New Roman" panose="02020603050405020304" pitchFamily="18" charset="0"/>
              </a:rPr>
              <a:t>Extreme Gradient Boosting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XGBRegressor</a:t>
            </a:r>
            <a:r>
              <a:rPr lang="en-US" sz="12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n_estimators</a:t>
            </a:r>
            <a:r>
              <a:rPr lang="en-US" sz="1200" dirty="0">
                <a:effectLst/>
                <a:latin typeface="Calibri" panose="020F0502020204030204" pitchFamily="34" charset="0"/>
                <a:ea typeface="Calibri" panose="020F0502020204030204" pitchFamily="34" charset="0"/>
                <a:cs typeface="Times New Roman" panose="02020603050405020304" pitchFamily="18" charset="0"/>
              </a:rPr>
              <a:t>: 100, 500, 900, 1100, 1500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max_depth</a:t>
            </a:r>
            <a:r>
              <a:rPr lang="en-US" sz="1200" dirty="0">
                <a:effectLst/>
                <a:latin typeface="Calibri" panose="020F0502020204030204" pitchFamily="34" charset="0"/>
                <a:ea typeface="Calibri" panose="020F0502020204030204" pitchFamily="34" charset="0"/>
                <a:cs typeface="Times New Roman" panose="02020603050405020304" pitchFamily="18" charset="0"/>
              </a:rPr>
              <a:t>: 2, 3, 5, 10, 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learning_rate</a:t>
            </a:r>
            <a:r>
              <a:rPr lang="en-US" sz="1200" dirty="0">
                <a:effectLst/>
                <a:latin typeface="Calibri" panose="020F0502020204030204" pitchFamily="34" charset="0"/>
                <a:ea typeface="Calibri" panose="020F0502020204030204" pitchFamily="34" charset="0"/>
                <a:cs typeface="Times New Roman" panose="02020603050405020304" pitchFamily="18" charset="0"/>
              </a:rPr>
              <a:t>: 0.05, 0.1, 0.15, 0.20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min_child_weight</a:t>
            </a:r>
            <a:r>
              <a:rPr lang="en-US" sz="1200" dirty="0">
                <a:effectLst/>
                <a:latin typeface="Calibri" panose="020F0502020204030204" pitchFamily="34" charset="0"/>
                <a:ea typeface="Calibri" panose="020F0502020204030204" pitchFamily="34" charset="0"/>
                <a:cs typeface="Times New Roman" panose="02020603050405020304" pitchFamily="18" charset="0"/>
              </a:rPr>
              <a:t>: 1, 2, 3, 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zillow.com/homes/11328-Brighton-Knoll-Loop-Riverview,-FL-33579_rb/125990862_zpid/"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TB Real Estate Corporation</a:t>
            </a:r>
            <a:endParaRPr dirty="0"/>
          </a:p>
        </p:txBody>
      </p:sp>
      <p:sp>
        <p:nvSpPr>
          <p:cNvPr id="64" name="Google Shape;64;p13"/>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By</a:t>
            </a:r>
            <a:endParaRPr dirty="0"/>
          </a:p>
          <a:p>
            <a:pPr marL="0" lvl="0" indent="0" algn="ctr" rtl="0">
              <a:spcBef>
                <a:spcPts val="0"/>
              </a:spcBef>
              <a:spcAft>
                <a:spcPts val="0"/>
              </a:spcAft>
              <a:buNone/>
            </a:pPr>
            <a:r>
              <a:rPr lang="en-US" dirty="0"/>
              <a:t>Michael Ward</a:t>
            </a:r>
            <a:endParaRPr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87900" y="246051"/>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Best Model: Extreme Gradient Boosting</a:t>
            </a:r>
            <a:endParaRPr dirty="0"/>
          </a:p>
        </p:txBody>
      </p:sp>
      <p:pic>
        <p:nvPicPr>
          <p:cNvPr id="5" name="Picture 4" descr="A picture containing chart&#10;&#10;Description automatically generated">
            <a:extLst>
              <a:ext uri="{FF2B5EF4-FFF2-40B4-BE49-F238E27FC236}">
                <a16:creationId xmlns:a16="http://schemas.microsoft.com/office/drawing/2014/main" id="{519D6588-4830-1F24-9754-EE51684419E0}"/>
              </a:ext>
            </a:extLst>
          </p:cNvPr>
          <p:cNvPicPr>
            <a:picLocks noChangeAspect="1"/>
          </p:cNvPicPr>
          <p:nvPr/>
        </p:nvPicPr>
        <p:blipFill>
          <a:blip r:embed="rId3"/>
          <a:stretch>
            <a:fillRect/>
          </a:stretch>
        </p:blipFill>
        <p:spPr>
          <a:xfrm>
            <a:off x="507076" y="1431059"/>
            <a:ext cx="8216754" cy="3061970"/>
          </a:xfrm>
          <a:prstGeom prst="rect">
            <a:avLst/>
          </a:prstGeom>
        </p:spPr>
      </p:pic>
      <p:sp>
        <p:nvSpPr>
          <p:cNvPr id="6" name="TextBox 5">
            <a:extLst>
              <a:ext uri="{FF2B5EF4-FFF2-40B4-BE49-F238E27FC236}">
                <a16:creationId xmlns:a16="http://schemas.microsoft.com/office/drawing/2014/main" id="{9883F58F-9EEE-F2B9-29F9-388B78842E51}"/>
              </a:ext>
            </a:extLst>
          </p:cNvPr>
          <p:cNvSpPr txBox="1"/>
          <p:nvPr/>
        </p:nvSpPr>
        <p:spPr>
          <a:xfrm>
            <a:off x="278071" y="679637"/>
            <a:ext cx="8146878" cy="6287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Most predictions were within 5% of the actual sales price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87900" y="246051"/>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Best Model: Extreme Gradient Boosting</a:t>
            </a:r>
            <a:endParaRPr dirty="0"/>
          </a:p>
        </p:txBody>
      </p:sp>
      <p:sp>
        <p:nvSpPr>
          <p:cNvPr id="6" name="TextBox 5">
            <a:extLst>
              <a:ext uri="{FF2B5EF4-FFF2-40B4-BE49-F238E27FC236}">
                <a16:creationId xmlns:a16="http://schemas.microsoft.com/office/drawing/2014/main" id="{9883F58F-9EEE-F2B9-29F9-388B78842E51}"/>
              </a:ext>
            </a:extLst>
          </p:cNvPr>
          <p:cNvSpPr txBox="1"/>
          <p:nvPr/>
        </p:nvSpPr>
        <p:spPr>
          <a:xfrm>
            <a:off x="278071" y="679637"/>
            <a:ext cx="8146878" cy="6287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marL="114300" indent="0">
              <a:buNone/>
            </a:pPr>
            <a:r>
              <a:rPr lang="en-US" dirty="0">
                <a:latin typeface="Calibri" panose="020F0502020204030204" pitchFamily="34" charset="0"/>
                <a:cs typeface="Times New Roman" panose="02020603050405020304" pitchFamily="18" charset="0"/>
              </a:rPr>
              <a:t>Error variance amount increases with sales price</a:t>
            </a:r>
            <a:endParaRPr lang="en-US" dirty="0"/>
          </a:p>
        </p:txBody>
      </p:sp>
      <p:pic>
        <p:nvPicPr>
          <p:cNvPr id="7" name="Picture 6" descr="Chart, scatter chart&#10;&#10;Description automatically generated">
            <a:extLst>
              <a:ext uri="{FF2B5EF4-FFF2-40B4-BE49-F238E27FC236}">
                <a16:creationId xmlns:a16="http://schemas.microsoft.com/office/drawing/2014/main" id="{B1A62A1D-4849-3EFC-4779-8E0284F6A8DE}"/>
              </a:ext>
            </a:extLst>
          </p:cNvPr>
          <p:cNvPicPr>
            <a:picLocks noChangeAspect="1"/>
          </p:cNvPicPr>
          <p:nvPr/>
        </p:nvPicPr>
        <p:blipFill>
          <a:blip r:embed="rId3"/>
          <a:stretch>
            <a:fillRect/>
          </a:stretch>
        </p:blipFill>
        <p:spPr>
          <a:xfrm>
            <a:off x="818803" y="1365737"/>
            <a:ext cx="7269480" cy="3603674"/>
          </a:xfrm>
          <a:prstGeom prst="rect">
            <a:avLst/>
          </a:prstGeom>
        </p:spPr>
      </p:pic>
    </p:spTree>
    <p:extLst>
      <p:ext uri="{BB962C8B-B14F-4D97-AF65-F5344CB8AC3E}">
        <p14:creationId xmlns:p14="http://schemas.microsoft.com/office/powerpoint/2010/main" val="2583785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20325" y="116800"/>
            <a:ext cx="8222100" cy="4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Top Features in Predicting Sales Price </a:t>
            </a:r>
            <a:endParaRPr sz="2400" dirty="0"/>
          </a:p>
        </p:txBody>
      </p:sp>
      <p:sp>
        <p:nvSpPr>
          <p:cNvPr id="7" name="TextBox 6">
            <a:extLst>
              <a:ext uri="{FF2B5EF4-FFF2-40B4-BE49-F238E27FC236}">
                <a16:creationId xmlns:a16="http://schemas.microsoft.com/office/drawing/2014/main" id="{52CE1E20-C0EA-8EE4-AC6E-B3EF4BF728FD}"/>
              </a:ext>
            </a:extLst>
          </p:cNvPr>
          <p:cNvSpPr txBox="1"/>
          <p:nvPr/>
        </p:nvSpPr>
        <p:spPr>
          <a:xfrm>
            <a:off x="145471" y="3187756"/>
            <a:ext cx="3088179" cy="16656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marL="114300" indent="0" algn="r">
              <a:buNone/>
            </a:pPr>
            <a:r>
              <a:rPr lang="en-US" dirty="0"/>
              <a:t>Predicted Price: $316K</a:t>
            </a:r>
          </a:p>
          <a:p>
            <a:pPr marL="114300" indent="0" algn="r">
              <a:buNone/>
            </a:pPr>
            <a:r>
              <a:rPr lang="en-US" dirty="0"/>
              <a:t>Sold Oct 2020: $266K</a:t>
            </a:r>
          </a:p>
          <a:p>
            <a:pPr marL="114300" indent="0" algn="r">
              <a:buNone/>
            </a:pPr>
            <a:r>
              <a:rPr lang="en-US" dirty="0"/>
              <a:t>Current Value *: $465K </a:t>
            </a:r>
          </a:p>
          <a:p>
            <a:pPr marL="114300" indent="0" algn="r">
              <a:buNone/>
            </a:pPr>
            <a:r>
              <a:rPr lang="en-US" dirty="0">
                <a:solidFill>
                  <a:schemeClr val="bg1"/>
                </a:solidFill>
                <a:highlight>
                  <a:srgbClr val="FFFF00"/>
                </a:highlight>
              </a:rPr>
              <a:t>Total $ Gain: $199K</a:t>
            </a:r>
          </a:p>
          <a:p>
            <a:pPr marL="114300" indent="0" algn="r">
              <a:buNone/>
            </a:pPr>
            <a:r>
              <a:rPr lang="en-US" dirty="0">
                <a:solidFill>
                  <a:schemeClr val="bg1"/>
                </a:solidFill>
                <a:highlight>
                  <a:srgbClr val="FFFF00"/>
                </a:highlight>
              </a:rPr>
              <a:t>Total % Gain:     75%</a:t>
            </a:r>
          </a:p>
        </p:txBody>
      </p:sp>
      <p:pic>
        <p:nvPicPr>
          <p:cNvPr id="8" name="Picture 7" descr="Chart, bar chart&#10;&#10;Description automatically generated">
            <a:extLst>
              <a:ext uri="{FF2B5EF4-FFF2-40B4-BE49-F238E27FC236}">
                <a16:creationId xmlns:a16="http://schemas.microsoft.com/office/drawing/2014/main" id="{734A4652-673E-6F98-A23D-D04E2AD2ACC3}"/>
              </a:ext>
            </a:extLst>
          </p:cNvPr>
          <p:cNvPicPr>
            <a:picLocks noChangeAspect="1"/>
          </p:cNvPicPr>
          <p:nvPr/>
        </p:nvPicPr>
        <p:blipFill>
          <a:blip r:embed="rId3"/>
          <a:stretch>
            <a:fillRect/>
          </a:stretch>
        </p:blipFill>
        <p:spPr>
          <a:xfrm>
            <a:off x="312932" y="575500"/>
            <a:ext cx="6001256" cy="252379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0D39F4CD-056D-B98B-C0EA-40F750D76842}"/>
              </a:ext>
            </a:extLst>
          </p:cNvPr>
          <p:cNvPicPr>
            <a:picLocks noChangeAspect="1"/>
          </p:cNvPicPr>
          <p:nvPr/>
        </p:nvPicPr>
        <p:blipFill>
          <a:blip r:embed="rId4"/>
          <a:stretch>
            <a:fillRect/>
          </a:stretch>
        </p:blipFill>
        <p:spPr>
          <a:xfrm>
            <a:off x="3541019" y="3215623"/>
            <a:ext cx="5051563" cy="1609916"/>
          </a:xfrm>
          <a:prstGeom prst="rect">
            <a:avLst/>
          </a:prstGeom>
        </p:spPr>
      </p:pic>
      <p:sp>
        <p:nvSpPr>
          <p:cNvPr id="10" name="TextBox 9">
            <a:extLst>
              <a:ext uri="{FF2B5EF4-FFF2-40B4-BE49-F238E27FC236}">
                <a16:creationId xmlns:a16="http://schemas.microsoft.com/office/drawing/2014/main" id="{E274167C-8878-A959-65FA-C8A366C0B914}"/>
              </a:ext>
            </a:extLst>
          </p:cNvPr>
          <p:cNvSpPr txBox="1"/>
          <p:nvPr/>
        </p:nvSpPr>
        <p:spPr>
          <a:xfrm>
            <a:off x="6242858" y="534611"/>
            <a:ext cx="2855421" cy="16656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marL="114300" indent="0">
              <a:buNone/>
            </a:pPr>
            <a:r>
              <a:rPr lang="en-US" b="1" u="sng" dirty="0"/>
              <a:t>Riverview Market Area</a:t>
            </a:r>
          </a:p>
          <a:p>
            <a:pPr>
              <a:buFont typeface="Wingdings" panose="05000000000000000000" pitchFamily="2" charset="2"/>
              <a:buChar char="v"/>
            </a:pPr>
            <a:r>
              <a:rPr lang="en-US" dirty="0"/>
              <a:t>Single Family Homes</a:t>
            </a:r>
          </a:p>
          <a:p>
            <a:pPr>
              <a:buFont typeface="Wingdings" panose="05000000000000000000" pitchFamily="2" charset="2"/>
              <a:buChar char="v"/>
            </a:pPr>
            <a:r>
              <a:rPr lang="en-US" dirty="0"/>
              <a:t>3 – 5 Bedrooms</a:t>
            </a:r>
          </a:p>
          <a:p>
            <a:pPr>
              <a:buFont typeface="Wingdings" panose="05000000000000000000" pitchFamily="2" charset="2"/>
              <a:buChar char="v"/>
            </a:pPr>
            <a:r>
              <a:rPr lang="en-US" dirty="0"/>
              <a:t>1 – 4 Bathrooms</a:t>
            </a:r>
          </a:p>
          <a:p>
            <a:pPr>
              <a:buFont typeface="Wingdings" panose="05000000000000000000" pitchFamily="2" charset="2"/>
              <a:buChar char="v"/>
            </a:pPr>
            <a:r>
              <a:rPr lang="en-US" dirty="0"/>
              <a:t>&lt; 20 Years Old</a:t>
            </a:r>
          </a:p>
        </p:txBody>
      </p:sp>
      <p:sp>
        <p:nvSpPr>
          <p:cNvPr id="11" name="TextBox 10">
            <a:extLst>
              <a:ext uri="{FF2B5EF4-FFF2-40B4-BE49-F238E27FC236}">
                <a16:creationId xmlns:a16="http://schemas.microsoft.com/office/drawing/2014/main" id="{EDAD5FE8-6233-C2E4-9F79-14B8111D5D3F}"/>
              </a:ext>
            </a:extLst>
          </p:cNvPr>
          <p:cNvSpPr txBox="1"/>
          <p:nvPr/>
        </p:nvSpPr>
        <p:spPr>
          <a:xfrm>
            <a:off x="3499660" y="4824875"/>
            <a:ext cx="5498869" cy="233975"/>
          </a:xfrm>
          <a:prstGeom prst="rect">
            <a:avLst/>
          </a:prstGeom>
          <a:noFill/>
        </p:spPr>
        <p:txBody>
          <a:bodyPr wrap="square">
            <a:spAutoFit/>
          </a:bodyPr>
          <a:lstStyle/>
          <a:p>
            <a:pPr marL="0" marR="0">
              <a:lnSpc>
                <a:spcPct val="107000"/>
              </a:lnSpc>
              <a:spcBef>
                <a:spcPts val="0"/>
              </a:spcBef>
              <a:spcAft>
                <a:spcPts val="800"/>
              </a:spcAft>
            </a:pPr>
            <a:r>
              <a:rPr lang="en-US" sz="9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5"/>
              </a:rPr>
              <a:t>https://www.zillow.com/homes/11328-Brighton-Knoll-Loop-Riverview,-FL-33579_rb/125990862_zpid/</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78518D1-7D80-6D6F-B4C7-10710654A703}"/>
              </a:ext>
            </a:extLst>
          </p:cNvPr>
          <p:cNvSpPr txBox="1"/>
          <p:nvPr/>
        </p:nvSpPr>
        <p:spPr>
          <a:xfrm>
            <a:off x="232755" y="4824875"/>
            <a:ext cx="3308263" cy="230832"/>
          </a:xfrm>
          <a:prstGeom prst="rect">
            <a:avLst/>
          </a:prstGeom>
          <a:noFill/>
        </p:spPr>
        <p:txBody>
          <a:bodyPr wrap="square" rtlCol="0">
            <a:spAutoFit/>
          </a:bodyPr>
          <a:lstStyle/>
          <a:p>
            <a:r>
              <a:rPr lang="en-US" sz="900" dirty="0">
                <a:solidFill>
                  <a:schemeClr val="tx1"/>
                </a:solidFill>
              </a:rPr>
              <a:t>* According to Zillow, the current Zestimate® is $465,100 </a:t>
            </a:r>
          </a:p>
        </p:txBody>
      </p:sp>
    </p:spTree>
    <p:extLst>
      <p:ext uri="{BB962C8B-B14F-4D97-AF65-F5344CB8AC3E}">
        <p14:creationId xmlns:p14="http://schemas.microsoft.com/office/powerpoint/2010/main" val="3363353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Takeaways</a:t>
            </a:r>
            <a:endParaRPr dirty="0"/>
          </a:p>
        </p:txBody>
      </p:sp>
      <p:sp>
        <p:nvSpPr>
          <p:cNvPr id="134" name="Google Shape;134;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sz="2200" dirty="0"/>
              <a:t>XGBoost Regressor was best model</a:t>
            </a:r>
            <a:endParaRPr sz="2200" dirty="0"/>
          </a:p>
          <a:p>
            <a:pPr marL="457200" lvl="0" indent="-368300" algn="l" rtl="0">
              <a:spcBef>
                <a:spcPts val="0"/>
              </a:spcBef>
              <a:spcAft>
                <a:spcPts val="0"/>
              </a:spcAft>
              <a:buSzPts val="2200"/>
              <a:buChar char="❖"/>
            </a:pPr>
            <a:r>
              <a:rPr lang="en" sz="2200" dirty="0"/>
              <a:t>Number of Bathrooms, Heated Area of Home, and Subdivision matter most</a:t>
            </a:r>
            <a:endParaRPr sz="2200" dirty="0"/>
          </a:p>
          <a:p>
            <a:pPr marL="457200" lvl="0" indent="-368300" algn="l" rtl="0">
              <a:spcBef>
                <a:spcPts val="0"/>
              </a:spcBef>
              <a:spcAft>
                <a:spcPts val="0"/>
              </a:spcAft>
              <a:buSzPts val="2200"/>
              <a:buChar char="❖"/>
            </a:pPr>
            <a:r>
              <a:rPr lang="en" sz="2200" dirty="0"/>
              <a:t>A lot of features are not important (Reduced columns from 64 to 8)</a:t>
            </a:r>
            <a:endParaRPr sz="2200" dirty="0"/>
          </a:p>
          <a:p>
            <a:pPr marL="457200" lvl="0" indent="-368300" algn="l" rtl="0">
              <a:spcBef>
                <a:spcPts val="0"/>
              </a:spcBef>
              <a:spcAft>
                <a:spcPts val="0"/>
              </a:spcAft>
              <a:buSzPts val="2200"/>
              <a:buChar char="❖"/>
            </a:pPr>
            <a:r>
              <a:rPr lang="en" sz="2200" dirty="0"/>
              <a:t>Different ages of homes have different predictability</a:t>
            </a:r>
            <a:endParaRPr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4"/>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Future Research</a:t>
            </a:r>
            <a:endParaRPr/>
          </a:p>
        </p:txBody>
      </p:sp>
      <p:sp>
        <p:nvSpPr>
          <p:cNvPr id="141" name="Google Shape;141;p24"/>
          <p:cNvSpPr txBox="1">
            <a:spLocks noGrp="1"/>
          </p:cNvSpPr>
          <p:nvPr>
            <p:ph type="body" idx="2"/>
          </p:nvPr>
        </p:nvSpPr>
        <p:spPr>
          <a:xfrm>
            <a:off x="4418215" y="724200"/>
            <a:ext cx="4613563"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US" dirty="0"/>
              <a:t>Additional years of sales</a:t>
            </a:r>
            <a:endParaRPr dirty="0"/>
          </a:p>
          <a:p>
            <a:pPr marL="457200" lvl="0" indent="-342900" algn="l" rtl="0">
              <a:spcBef>
                <a:spcPts val="0"/>
              </a:spcBef>
              <a:spcAft>
                <a:spcPts val="0"/>
              </a:spcAft>
              <a:buSzPts val="1800"/>
              <a:buChar char="❖"/>
            </a:pPr>
            <a:r>
              <a:rPr lang="en" dirty="0"/>
              <a:t>Expand to entire county</a:t>
            </a:r>
            <a:endParaRPr dirty="0"/>
          </a:p>
          <a:p>
            <a:pPr marL="457200" lvl="0" indent="-342900" algn="l" rtl="0">
              <a:spcBef>
                <a:spcPts val="0"/>
              </a:spcBef>
              <a:spcAft>
                <a:spcPts val="0"/>
              </a:spcAft>
              <a:buSzPts val="1800"/>
              <a:buChar char="❖"/>
            </a:pPr>
            <a:r>
              <a:rPr lang="en-US" dirty="0"/>
              <a:t>Acquire data on condition of home</a:t>
            </a:r>
            <a:endParaRPr dirty="0"/>
          </a:p>
          <a:p>
            <a:pPr marL="457200" lvl="0" indent="-342900" algn="l" rtl="0">
              <a:spcBef>
                <a:spcPts val="0"/>
              </a:spcBef>
              <a:spcAft>
                <a:spcPts val="0"/>
              </a:spcAft>
              <a:buSzPts val="1800"/>
              <a:buChar char="❖"/>
            </a:pPr>
            <a:r>
              <a:rPr lang="en" dirty="0"/>
              <a:t>Acquire data on additional features of home</a:t>
            </a:r>
          </a:p>
          <a:p>
            <a:pPr marL="457200" lvl="0" indent="-342900" algn="l" rtl="0">
              <a:spcBef>
                <a:spcPts val="0"/>
              </a:spcBef>
              <a:spcAft>
                <a:spcPts val="0"/>
              </a:spcAft>
              <a:buSzPts val="1800"/>
              <a:buChar char="❖"/>
            </a:pPr>
            <a:r>
              <a:rPr lang="en" dirty="0"/>
              <a:t>Acquire data on waterfront property</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Problem:</a:t>
            </a:r>
            <a:endParaRPr sz="2400"/>
          </a:p>
        </p:txBody>
      </p:sp>
      <p:sp>
        <p:nvSpPr>
          <p:cNvPr id="70" name="Google Shape;70;p14"/>
          <p:cNvSpPr txBox="1"/>
          <p:nvPr/>
        </p:nvSpPr>
        <p:spPr>
          <a:xfrm>
            <a:off x="887825" y="3115150"/>
            <a:ext cx="7308000" cy="46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chemeClr val="dk1"/>
                </a:solidFill>
                <a:latin typeface="Roboto Slab"/>
                <a:ea typeface="Roboto Slab"/>
                <a:cs typeface="Roboto Slab"/>
                <a:sym typeface="Roboto Slab"/>
              </a:rPr>
              <a:t>Identify residential property investment opportunities in the Tampa Bay area </a:t>
            </a:r>
            <a:endParaRPr sz="2400" dirty="0">
              <a:solidFill>
                <a:schemeClr val="dk1"/>
              </a:solidFill>
              <a:latin typeface="Roboto Slab"/>
              <a:ea typeface="Roboto Slab"/>
              <a:cs typeface="Roboto Slab"/>
              <a:sym typeface="Roboto Slab"/>
            </a:endParaRPr>
          </a:p>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Solution:</a:t>
            </a:r>
            <a:endParaRPr sz="2400"/>
          </a:p>
        </p:txBody>
      </p:sp>
      <p:sp>
        <p:nvSpPr>
          <p:cNvPr id="76" name="Google Shape;76;p15"/>
          <p:cNvSpPr txBox="1"/>
          <p:nvPr/>
        </p:nvSpPr>
        <p:spPr>
          <a:xfrm>
            <a:off x="887825" y="2944743"/>
            <a:ext cx="7308000" cy="46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solidFill>
                  <a:schemeClr val="dk1"/>
                </a:solidFill>
                <a:latin typeface="Roboto Slab"/>
                <a:ea typeface="Roboto Slab"/>
                <a:cs typeface="Roboto Slab"/>
                <a:sym typeface="Roboto Slab"/>
              </a:rPr>
              <a:t>Beat the competition </a:t>
            </a:r>
          </a:p>
          <a:p>
            <a:pPr marL="0" lvl="0" indent="0" algn="ctr" rtl="0">
              <a:spcBef>
                <a:spcPts val="0"/>
              </a:spcBef>
              <a:spcAft>
                <a:spcPts val="0"/>
              </a:spcAft>
              <a:buNone/>
            </a:pPr>
            <a:r>
              <a:rPr lang="en" sz="2400" dirty="0">
                <a:solidFill>
                  <a:schemeClr val="dk1"/>
                </a:solidFill>
                <a:latin typeface="Roboto Slab"/>
                <a:ea typeface="Roboto Slab"/>
                <a:cs typeface="Roboto Slab"/>
                <a:sym typeface="Roboto Slab"/>
              </a:rPr>
              <a:t>to contracting purchases </a:t>
            </a:r>
          </a:p>
          <a:p>
            <a:pPr marL="0" lvl="0" indent="0" algn="ctr" rtl="0">
              <a:spcBef>
                <a:spcPts val="0"/>
              </a:spcBef>
              <a:spcAft>
                <a:spcPts val="0"/>
              </a:spcAft>
              <a:buNone/>
            </a:pPr>
            <a:r>
              <a:rPr lang="en" sz="2400" dirty="0">
                <a:solidFill>
                  <a:schemeClr val="dk1"/>
                </a:solidFill>
                <a:latin typeface="Roboto Slab"/>
                <a:ea typeface="Roboto Slab"/>
                <a:cs typeface="Roboto Slab"/>
                <a:sym typeface="Roboto Slab"/>
              </a:rPr>
              <a:t>by reducing time and expense in identifying </a:t>
            </a:r>
          </a:p>
          <a:p>
            <a:pPr marL="0" lvl="0" indent="0" algn="ctr" rtl="0">
              <a:spcBef>
                <a:spcPts val="0"/>
              </a:spcBef>
              <a:spcAft>
                <a:spcPts val="0"/>
              </a:spcAft>
              <a:buNone/>
            </a:pPr>
            <a:r>
              <a:rPr lang="en" sz="2400" dirty="0">
                <a:solidFill>
                  <a:schemeClr val="dk1"/>
                </a:solidFill>
                <a:latin typeface="Roboto Slab"/>
                <a:ea typeface="Roboto Slab"/>
                <a:cs typeface="Roboto Slab"/>
                <a:sym typeface="Roboto Slab"/>
              </a:rPr>
              <a:t>the best investment opportunities</a:t>
            </a:r>
            <a:endParaRPr sz="2400" dirty="0">
              <a:solidFill>
                <a:schemeClr val="dk1"/>
              </a:solidFill>
              <a:latin typeface="Roboto Slab"/>
              <a:ea typeface="Roboto Slab"/>
              <a:cs typeface="Roboto Slab"/>
              <a:sym typeface="Roboto Slab"/>
            </a:endParaRPr>
          </a:p>
          <a:p>
            <a:pPr marL="0" lvl="0" indent="0" algn="l" rtl="0">
              <a:spcBef>
                <a:spcPts val="0"/>
              </a:spcBef>
              <a:spcAft>
                <a:spcPts val="0"/>
              </a:spcAft>
              <a:buNone/>
            </a:pPr>
            <a:endParaRPr dirty="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265500" y="1375775"/>
            <a:ext cx="4045200" cy="77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Wrangling</a:t>
            </a:r>
            <a:endParaRPr/>
          </a:p>
        </p:txBody>
      </p:sp>
      <p:sp>
        <p:nvSpPr>
          <p:cNvPr id="95" name="Google Shape;95;p18"/>
          <p:cNvSpPr txBox="1">
            <a:spLocks noGrp="1"/>
          </p:cNvSpPr>
          <p:nvPr>
            <p:ph type="body" idx="2"/>
          </p:nvPr>
        </p:nvSpPr>
        <p:spPr>
          <a:xfrm>
            <a:off x="4783975" y="724200"/>
            <a:ext cx="39927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Char char="❖"/>
            </a:pPr>
            <a:r>
              <a:rPr lang="en" dirty="0"/>
              <a:t>Only consider data from the year 2000</a:t>
            </a:r>
            <a:endParaRPr dirty="0"/>
          </a:p>
          <a:p>
            <a:pPr marL="457200" lvl="0" indent="-342900" algn="l" rtl="0">
              <a:spcBef>
                <a:spcPts val="0"/>
              </a:spcBef>
              <a:spcAft>
                <a:spcPts val="0"/>
              </a:spcAft>
              <a:buSzPts val="1800"/>
              <a:buChar char="❖"/>
            </a:pPr>
            <a:r>
              <a:rPr lang="en" dirty="0"/>
              <a:t>Only consider single family residential homes (3-5 beds / 1-4 baths</a:t>
            </a:r>
            <a:endParaRPr dirty="0"/>
          </a:p>
          <a:p>
            <a:pPr marL="457200" lvl="0" indent="-342900" algn="l" rtl="0">
              <a:spcBef>
                <a:spcPts val="0"/>
              </a:spcBef>
              <a:spcAft>
                <a:spcPts val="0"/>
              </a:spcAft>
              <a:buSzPts val="1800"/>
              <a:buChar char="❖"/>
            </a:pPr>
            <a:r>
              <a:rPr lang="en" dirty="0"/>
              <a:t>Merge data and drop redundant and useless columns</a:t>
            </a:r>
            <a:endParaRPr dirty="0"/>
          </a:p>
          <a:p>
            <a:pPr marL="457200" lvl="0" indent="-342900" algn="l" rtl="0">
              <a:spcBef>
                <a:spcPts val="0"/>
              </a:spcBef>
              <a:spcAft>
                <a:spcPts val="0"/>
              </a:spcAft>
              <a:buSzPts val="1800"/>
              <a:buChar char="❖"/>
            </a:pPr>
            <a:r>
              <a:rPr lang="en" dirty="0"/>
              <a:t>Drop rows with invalid outliers</a:t>
            </a:r>
            <a:endParaRPr dirty="0"/>
          </a:p>
          <a:p>
            <a:pPr marL="457200" lvl="0" indent="-342900" algn="l" rtl="0">
              <a:spcBef>
                <a:spcPts val="0"/>
              </a:spcBef>
              <a:spcAft>
                <a:spcPts val="0"/>
              </a:spcAft>
              <a:buSzPts val="1800"/>
              <a:buChar char="❖"/>
            </a:pPr>
            <a:r>
              <a:rPr lang="en-US" dirty="0"/>
              <a:t>Impute missing values and extract composite values</a:t>
            </a:r>
            <a:endParaRPr dirty="0"/>
          </a:p>
          <a:p>
            <a:pPr marL="457200" lvl="0" indent="-342900" algn="l" rtl="0">
              <a:spcBef>
                <a:spcPts val="0"/>
              </a:spcBef>
              <a:spcAft>
                <a:spcPts val="0"/>
              </a:spcAft>
              <a:buSzPts val="1800"/>
              <a:buChar char="❖"/>
            </a:pPr>
            <a:r>
              <a:rPr lang="en" dirty="0"/>
              <a:t>Target Variable: Sales Amount</a:t>
            </a:r>
            <a:endParaRPr dirty="0"/>
          </a:p>
        </p:txBody>
      </p:sp>
      <p:sp>
        <p:nvSpPr>
          <p:cNvPr id="96" name="Google Shape;96;p18"/>
          <p:cNvSpPr txBox="1">
            <a:spLocks noGrp="1"/>
          </p:cNvSpPr>
          <p:nvPr>
            <p:ph type="subTitle" idx="1"/>
          </p:nvPr>
        </p:nvSpPr>
        <p:spPr>
          <a:xfrm>
            <a:off x="265500" y="2571750"/>
            <a:ext cx="4045200" cy="154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Original datasets had ~2,170,000 property sale records with 17 columns and ~512,000 parcel records with 47 columns</a:t>
            </a:r>
            <a:endParaRPr dirty="0"/>
          </a:p>
        </p:txBody>
      </p:sp>
      <p:sp>
        <p:nvSpPr>
          <p:cNvPr id="5" name="Google Shape;81;p16">
            <a:extLst>
              <a:ext uri="{FF2B5EF4-FFF2-40B4-BE49-F238E27FC236}">
                <a16:creationId xmlns:a16="http://schemas.microsoft.com/office/drawing/2014/main" id="{FA34D247-9ACB-B35F-BEE2-56195A7D443B}"/>
              </a:ext>
            </a:extLst>
          </p:cNvPr>
          <p:cNvSpPr txBox="1"/>
          <p:nvPr/>
        </p:nvSpPr>
        <p:spPr>
          <a:xfrm>
            <a:off x="1298775" y="4629900"/>
            <a:ext cx="6473100" cy="466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dirty="0">
                <a:solidFill>
                  <a:schemeClr val="tx1"/>
                </a:solidFill>
              </a:rPr>
              <a:t>Data Source: </a:t>
            </a:r>
            <a:r>
              <a:rPr lang="en-US" sz="1100" u="sng" dirty="0">
                <a:solidFill>
                  <a:schemeClr val="tx1"/>
                </a:solidFill>
              </a:rPr>
              <a:t>https://downloads.hcpafl.org/</a:t>
            </a:r>
            <a:endParaRPr sz="1200" dirty="0">
              <a:solidFill>
                <a:schemeClr val="tx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5" name="Google Shape;105;p19"/>
          <p:cNvSpPr txBox="1">
            <a:spLocks noGrp="1"/>
          </p:cNvSpPr>
          <p:nvPr>
            <p:ph type="body" idx="1"/>
          </p:nvPr>
        </p:nvSpPr>
        <p:spPr>
          <a:xfrm>
            <a:off x="2541310" y="161233"/>
            <a:ext cx="3977639"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t>Exploratory Data Analysis</a:t>
            </a:r>
            <a:endParaRPr sz="2200" b="1" dirty="0"/>
          </a:p>
        </p:txBody>
      </p:sp>
      <p:pic>
        <p:nvPicPr>
          <p:cNvPr id="11" name="Picture 10" descr="Chart, scatter chart&#10;&#10;Description automatically generated">
            <a:extLst>
              <a:ext uri="{FF2B5EF4-FFF2-40B4-BE49-F238E27FC236}">
                <a16:creationId xmlns:a16="http://schemas.microsoft.com/office/drawing/2014/main" id="{C48B4C19-BC13-30E0-3CCD-F8F75425A189}"/>
              </a:ext>
            </a:extLst>
          </p:cNvPr>
          <p:cNvPicPr>
            <a:picLocks noChangeAspect="1"/>
          </p:cNvPicPr>
          <p:nvPr/>
        </p:nvPicPr>
        <p:blipFill>
          <a:blip r:embed="rId3"/>
          <a:stretch>
            <a:fillRect/>
          </a:stretch>
        </p:blipFill>
        <p:spPr>
          <a:xfrm>
            <a:off x="667725" y="1150447"/>
            <a:ext cx="7894190" cy="3587808"/>
          </a:xfrm>
          <a:prstGeom prst="rect">
            <a:avLst/>
          </a:prstGeom>
        </p:spPr>
      </p:pic>
      <p:sp>
        <p:nvSpPr>
          <p:cNvPr id="12" name="TextBox 11">
            <a:extLst>
              <a:ext uri="{FF2B5EF4-FFF2-40B4-BE49-F238E27FC236}">
                <a16:creationId xmlns:a16="http://schemas.microsoft.com/office/drawing/2014/main" id="{65EA8DB9-DB51-6E33-AE8B-8213772695CC}"/>
              </a:ext>
            </a:extLst>
          </p:cNvPr>
          <p:cNvSpPr txBox="1"/>
          <p:nvPr/>
        </p:nvSpPr>
        <p:spPr>
          <a:xfrm>
            <a:off x="165849" y="521695"/>
            <a:ext cx="8146878" cy="6287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Eastern, East Bay, and Southern regions have the greatest growth</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5" name="Google Shape;105;p19"/>
          <p:cNvSpPr txBox="1">
            <a:spLocks noGrp="1"/>
          </p:cNvSpPr>
          <p:nvPr>
            <p:ph type="body" idx="1"/>
          </p:nvPr>
        </p:nvSpPr>
        <p:spPr>
          <a:xfrm>
            <a:off x="2215342" y="161233"/>
            <a:ext cx="4303607" cy="59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b="1" dirty="0"/>
              <a:t>Older Homes Less Predictable</a:t>
            </a:r>
            <a:endParaRPr sz="2200" b="1" dirty="0"/>
          </a:p>
        </p:txBody>
      </p:sp>
      <p:sp>
        <p:nvSpPr>
          <p:cNvPr id="12" name="TextBox 11">
            <a:extLst>
              <a:ext uri="{FF2B5EF4-FFF2-40B4-BE49-F238E27FC236}">
                <a16:creationId xmlns:a16="http://schemas.microsoft.com/office/drawing/2014/main" id="{65EA8DB9-DB51-6E33-AE8B-8213772695CC}"/>
              </a:ext>
            </a:extLst>
          </p:cNvPr>
          <p:cNvSpPr txBox="1"/>
          <p:nvPr/>
        </p:nvSpPr>
        <p:spPr>
          <a:xfrm>
            <a:off x="165849" y="521695"/>
            <a:ext cx="8146878" cy="6287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pPr marL="11430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Sales prices increasingly vary for older homes based on the condition of the home</a:t>
            </a:r>
            <a:endParaRPr lang="en-US" dirty="0"/>
          </a:p>
        </p:txBody>
      </p:sp>
      <p:pic>
        <p:nvPicPr>
          <p:cNvPr id="5" name="Picture 4" descr="Chart&#10;&#10;Description automatically generated">
            <a:extLst>
              <a:ext uri="{FF2B5EF4-FFF2-40B4-BE49-F238E27FC236}">
                <a16:creationId xmlns:a16="http://schemas.microsoft.com/office/drawing/2014/main" id="{768A6009-AF5E-9928-9DEF-8E279108439E}"/>
              </a:ext>
            </a:extLst>
          </p:cNvPr>
          <p:cNvPicPr>
            <a:picLocks noChangeAspect="1"/>
          </p:cNvPicPr>
          <p:nvPr/>
        </p:nvPicPr>
        <p:blipFill>
          <a:blip r:embed="rId3"/>
          <a:stretch>
            <a:fillRect/>
          </a:stretch>
        </p:blipFill>
        <p:spPr>
          <a:xfrm>
            <a:off x="831273" y="1037367"/>
            <a:ext cx="7539643" cy="3886622"/>
          </a:xfrm>
          <a:prstGeom prst="rect">
            <a:avLst/>
          </a:prstGeom>
        </p:spPr>
      </p:pic>
    </p:spTree>
    <p:extLst>
      <p:ext uri="{BB962C8B-B14F-4D97-AF65-F5344CB8AC3E}">
        <p14:creationId xmlns:p14="http://schemas.microsoft.com/office/powerpoint/2010/main" val="96724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420325" y="116800"/>
            <a:ext cx="8222100" cy="45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Hottest Market - Riverview (#26) </a:t>
            </a:r>
            <a:endParaRPr sz="2400" dirty="0"/>
          </a:p>
        </p:txBody>
      </p:sp>
      <p:pic>
        <p:nvPicPr>
          <p:cNvPr id="4" name="Picture 3" descr="Map&#10;&#10;Description automatically generated">
            <a:extLst>
              <a:ext uri="{FF2B5EF4-FFF2-40B4-BE49-F238E27FC236}">
                <a16:creationId xmlns:a16="http://schemas.microsoft.com/office/drawing/2014/main" id="{1322D2A9-F11E-B353-AB3A-862C218008CE}"/>
              </a:ext>
            </a:extLst>
          </p:cNvPr>
          <p:cNvPicPr>
            <a:picLocks noChangeAspect="1"/>
          </p:cNvPicPr>
          <p:nvPr/>
        </p:nvPicPr>
        <p:blipFill>
          <a:blip r:embed="rId3"/>
          <a:stretch>
            <a:fillRect/>
          </a:stretch>
        </p:blipFill>
        <p:spPr>
          <a:xfrm>
            <a:off x="4483372" y="529780"/>
            <a:ext cx="4359679" cy="4263122"/>
          </a:xfrm>
          <a:prstGeom prst="rect">
            <a:avLst/>
          </a:prstGeom>
        </p:spPr>
      </p:pic>
      <p:pic>
        <p:nvPicPr>
          <p:cNvPr id="5" name="Picture 4" descr="Chart, scatter chart&#10;&#10;Description automatically generated">
            <a:extLst>
              <a:ext uri="{FF2B5EF4-FFF2-40B4-BE49-F238E27FC236}">
                <a16:creationId xmlns:a16="http://schemas.microsoft.com/office/drawing/2014/main" id="{2734F297-8B74-2D26-9388-3CB28CEC0113}"/>
              </a:ext>
            </a:extLst>
          </p:cNvPr>
          <p:cNvPicPr>
            <a:picLocks noChangeAspect="1"/>
          </p:cNvPicPr>
          <p:nvPr/>
        </p:nvPicPr>
        <p:blipFill>
          <a:blip r:embed="rId4">
            <a:alphaModFix amt="95000"/>
          </a:blip>
          <a:stretch>
            <a:fillRect/>
          </a:stretch>
        </p:blipFill>
        <p:spPr>
          <a:xfrm>
            <a:off x="252724" y="2080865"/>
            <a:ext cx="5187955" cy="2712037"/>
          </a:xfrm>
          <a:prstGeom prst="rect">
            <a:avLst/>
          </a:prstGeom>
          <a:ln w="31750">
            <a:solidFill>
              <a:schemeClr val="accent1"/>
            </a:solidFill>
          </a:ln>
        </p:spPr>
      </p:pic>
      <p:sp>
        <p:nvSpPr>
          <p:cNvPr id="7" name="TextBox 6">
            <a:extLst>
              <a:ext uri="{FF2B5EF4-FFF2-40B4-BE49-F238E27FC236}">
                <a16:creationId xmlns:a16="http://schemas.microsoft.com/office/drawing/2014/main" id="{52CE1E20-C0EA-8EE4-AC6E-B3EF4BF728FD}"/>
              </a:ext>
            </a:extLst>
          </p:cNvPr>
          <p:cNvSpPr txBox="1"/>
          <p:nvPr/>
        </p:nvSpPr>
        <p:spPr>
          <a:xfrm>
            <a:off x="165849" y="521694"/>
            <a:ext cx="4406151" cy="16656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indent="-342900">
              <a:lnSpc>
                <a:spcPct val="115000"/>
              </a:lnSpc>
              <a:buClr>
                <a:schemeClr val="dk1"/>
              </a:buClr>
              <a:buSzPts val="1800"/>
              <a:buFont typeface="Roboto"/>
              <a:buChar char="❖"/>
              <a:defRPr sz="1800">
                <a:solidFill>
                  <a:schemeClr val="dk1"/>
                </a:solidFill>
                <a:latin typeface="Roboto"/>
                <a:ea typeface="Roboto"/>
                <a:cs typeface="Roboto"/>
                <a:sym typeface="Roboto"/>
              </a:defRPr>
            </a:lvl1pPr>
            <a:lvl2pPr marL="914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2pPr>
            <a:lvl3pPr marL="1371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3pPr>
            <a:lvl4pPr marL="18288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4pPr>
            <a:lvl5pPr marL="22860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5pPr>
            <a:lvl6pPr marL="27432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6pPr>
            <a:lvl7pPr marL="32004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7pPr>
            <a:lvl8pPr marL="3657600" indent="-317500">
              <a:lnSpc>
                <a:spcPct val="115000"/>
              </a:lnSpc>
              <a:spcBef>
                <a:spcPts val="1600"/>
              </a:spcBef>
              <a:buClr>
                <a:schemeClr val="dk1"/>
              </a:buClr>
              <a:buSzPts val="1400"/>
              <a:buFont typeface="Roboto"/>
              <a:buChar char="○"/>
              <a:defRPr>
                <a:solidFill>
                  <a:schemeClr val="dk1"/>
                </a:solidFill>
                <a:latin typeface="Roboto"/>
                <a:ea typeface="Roboto"/>
                <a:cs typeface="Roboto"/>
                <a:sym typeface="Roboto"/>
              </a:defRPr>
            </a:lvl8pPr>
            <a:lvl9pPr marL="4114800"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r>
              <a:rPr lang="en-US" dirty="0"/>
              <a:t>Most home sales over the past year</a:t>
            </a:r>
          </a:p>
          <a:p>
            <a:r>
              <a:rPr lang="en-US" dirty="0"/>
              <a:t>Median sales prices &lt; county median</a:t>
            </a:r>
          </a:p>
          <a:p>
            <a:r>
              <a:rPr lang="en-US" dirty="0"/>
              <a:t>Highest growth area for new homes</a:t>
            </a:r>
          </a:p>
        </p:txBody>
      </p:sp>
      <p:sp>
        <p:nvSpPr>
          <p:cNvPr id="3" name="Star: 5 Points 2">
            <a:extLst>
              <a:ext uri="{FF2B5EF4-FFF2-40B4-BE49-F238E27FC236}">
                <a16:creationId xmlns:a16="http://schemas.microsoft.com/office/drawing/2014/main" id="{80537E7E-5EE0-0321-2673-1B9D437F80E9}"/>
              </a:ext>
            </a:extLst>
          </p:cNvPr>
          <p:cNvSpPr/>
          <p:nvPr/>
        </p:nvSpPr>
        <p:spPr>
          <a:xfrm>
            <a:off x="6874625" y="3566160"/>
            <a:ext cx="282633" cy="257695"/>
          </a:xfrm>
          <a:prstGeom prst="star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BFB52736-F46D-79F4-36AD-1A8B27D67194}"/>
              </a:ext>
            </a:extLst>
          </p:cNvPr>
          <p:cNvCxnSpPr>
            <a:cxnSpLocks/>
          </p:cNvCxnSpPr>
          <p:nvPr/>
        </p:nvCxnSpPr>
        <p:spPr>
          <a:xfrm flipH="1">
            <a:off x="4389120" y="3736571"/>
            <a:ext cx="2485505" cy="349134"/>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2" name="Google Shape;112;p20"/>
          <p:cNvSpPr txBox="1">
            <a:spLocks noGrp="1"/>
          </p:cNvSpPr>
          <p:nvPr>
            <p:ph type="body" idx="2"/>
          </p:nvPr>
        </p:nvSpPr>
        <p:spPr>
          <a:xfrm>
            <a:off x="166255" y="1230284"/>
            <a:ext cx="4825538" cy="3375849"/>
          </a:xfrm>
          <a:prstGeom prst="rect">
            <a:avLst/>
          </a:prstGeom>
        </p:spPr>
        <p:txBody>
          <a:bodyPr spcFirstLastPara="1" wrap="square" lIns="91425" tIns="91425" rIns="91425" bIns="91425" anchor="t" anchorCtr="0">
            <a:noAutofit/>
          </a:bodyPr>
          <a:lstStyle/>
          <a:p>
            <a:pPr marL="101600" lvl="0" indent="0" algn="l" rtl="0">
              <a:spcBef>
                <a:spcPts val="0"/>
              </a:spcBef>
              <a:spcAft>
                <a:spcPts val="0"/>
              </a:spcAft>
              <a:buSzPts val="2000"/>
              <a:buNone/>
            </a:pPr>
            <a:r>
              <a:rPr lang="en" sz="2000" b="1" dirty="0"/>
              <a:t>Target Metric: </a:t>
            </a:r>
          </a:p>
          <a:p>
            <a:pPr marL="101600" lvl="0" indent="0" algn="l" rtl="0">
              <a:spcBef>
                <a:spcPts val="0"/>
              </a:spcBef>
              <a:spcAft>
                <a:spcPts val="0"/>
              </a:spcAft>
              <a:buSzPts val="2000"/>
              <a:buNone/>
            </a:pPr>
            <a:r>
              <a:rPr lang="en" sz="2000" b="1" dirty="0"/>
              <a:t>Root Mean Squared Error </a:t>
            </a:r>
          </a:p>
          <a:p>
            <a:pPr marL="101600" lvl="0" indent="0" algn="l" rtl="0">
              <a:spcBef>
                <a:spcPts val="0"/>
              </a:spcBef>
              <a:spcAft>
                <a:spcPts val="0"/>
              </a:spcAft>
              <a:buSzPts val="2000"/>
              <a:buNone/>
            </a:pPr>
            <a:endParaRPr lang="en" sz="2000" dirty="0"/>
          </a:p>
          <a:p>
            <a:pPr marL="101600" lvl="0" indent="0" algn="l" rtl="0">
              <a:spcBef>
                <a:spcPts val="0"/>
              </a:spcBef>
              <a:spcAft>
                <a:spcPts val="0"/>
              </a:spcAft>
              <a:buSzPts val="2000"/>
              <a:buNone/>
            </a:pPr>
            <a:r>
              <a:rPr lang="en" sz="2000" b="1" dirty="0"/>
              <a:t>Ranking</a:t>
            </a:r>
          </a:p>
          <a:p>
            <a:pPr indent="-355600">
              <a:buSzPts val="2000"/>
              <a:buFont typeface="+mj-lt"/>
              <a:buAutoNum type="arabicPeriod"/>
            </a:pPr>
            <a:r>
              <a:rPr lang="en-US" sz="1600" dirty="0"/>
              <a:t>Extreme Gradient Boosting Regressor (XGB)</a:t>
            </a:r>
          </a:p>
          <a:p>
            <a:pPr indent="-355600">
              <a:buSzPts val="2000"/>
              <a:buFont typeface="+mj-lt"/>
              <a:buAutoNum type="arabicPeriod"/>
            </a:pPr>
            <a:r>
              <a:rPr lang="en" sz="1600" dirty="0"/>
              <a:t>Random Forest Regressor (RFR)</a:t>
            </a:r>
          </a:p>
          <a:p>
            <a:pPr marL="457200" lvl="0" indent="-355600" algn="l" rtl="0">
              <a:spcBef>
                <a:spcPts val="0"/>
              </a:spcBef>
              <a:spcAft>
                <a:spcPts val="0"/>
              </a:spcAft>
              <a:buSzPts val="2000"/>
              <a:buFont typeface="+mj-lt"/>
              <a:buAutoNum type="arabicPeriod"/>
            </a:pPr>
            <a:r>
              <a:rPr lang="en" sz="1600" dirty="0"/>
              <a:t>K Nearest Neighbors Regressor (KNR)</a:t>
            </a:r>
          </a:p>
          <a:p>
            <a:pPr indent="-355600">
              <a:buSzPts val="2000"/>
              <a:buFont typeface="+mj-lt"/>
              <a:buAutoNum type="arabicPeriod"/>
            </a:pPr>
            <a:r>
              <a:rPr lang="en" sz="1600" dirty="0"/>
              <a:t>Linear Regression (LNR)</a:t>
            </a:r>
          </a:p>
          <a:p>
            <a:pPr marL="457200" lvl="0" indent="-355600" algn="l" rtl="0">
              <a:spcBef>
                <a:spcPts val="0"/>
              </a:spcBef>
              <a:spcAft>
                <a:spcPts val="0"/>
              </a:spcAft>
              <a:buSzPts val="2000"/>
              <a:buFont typeface="+mj-lt"/>
              <a:buAutoNum type="arabicPeriod"/>
            </a:pPr>
            <a:r>
              <a:rPr lang="en" sz="1600" dirty="0"/>
              <a:t>Decision Tree Regressor (DTR)</a:t>
            </a:r>
          </a:p>
        </p:txBody>
      </p:sp>
      <p:sp>
        <p:nvSpPr>
          <p:cNvPr id="113" name="Google Shape;113;p20"/>
          <p:cNvSpPr txBox="1">
            <a:spLocks noGrp="1"/>
          </p:cNvSpPr>
          <p:nvPr>
            <p:ph type="title"/>
          </p:nvPr>
        </p:nvSpPr>
        <p:spPr>
          <a:xfrm>
            <a:off x="412800" y="366585"/>
            <a:ext cx="39999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 Selection</a:t>
            </a:r>
            <a:endParaRPr dirty="0"/>
          </a:p>
        </p:txBody>
      </p:sp>
      <p:pic>
        <p:nvPicPr>
          <p:cNvPr id="11" name="Picture 10">
            <a:extLst>
              <a:ext uri="{FF2B5EF4-FFF2-40B4-BE49-F238E27FC236}">
                <a16:creationId xmlns:a16="http://schemas.microsoft.com/office/drawing/2014/main" id="{EA8F6AF2-EC0B-2B3D-D572-0003E47634F0}"/>
              </a:ext>
            </a:extLst>
          </p:cNvPr>
          <p:cNvPicPr>
            <a:picLocks noChangeAspect="1"/>
          </p:cNvPicPr>
          <p:nvPr/>
        </p:nvPicPr>
        <p:blipFill>
          <a:blip r:embed="rId3"/>
          <a:stretch>
            <a:fillRect/>
          </a:stretch>
        </p:blipFill>
        <p:spPr>
          <a:xfrm>
            <a:off x="5043026" y="222308"/>
            <a:ext cx="3751836" cy="2295250"/>
          </a:xfrm>
          <a:prstGeom prst="rect">
            <a:avLst/>
          </a:prstGeom>
        </p:spPr>
      </p:pic>
      <p:pic>
        <p:nvPicPr>
          <p:cNvPr id="12" name="Picture 11">
            <a:extLst>
              <a:ext uri="{FF2B5EF4-FFF2-40B4-BE49-F238E27FC236}">
                <a16:creationId xmlns:a16="http://schemas.microsoft.com/office/drawing/2014/main" id="{24B93143-A94B-5A71-02D3-1B147299F017}"/>
              </a:ext>
            </a:extLst>
          </p:cNvPr>
          <p:cNvPicPr>
            <a:picLocks noChangeAspect="1"/>
          </p:cNvPicPr>
          <p:nvPr/>
        </p:nvPicPr>
        <p:blipFill>
          <a:blip r:embed="rId4"/>
          <a:stretch>
            <a:fillRect/>
          </a:stretch>
        </p:blipFill>
        <p:spPr>
          <a:xfrm>
            <a:off x="5043026" y="2601885"/>
            <a:ext cx="3751835" cy="241519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Hyperparameter Tuning</a:t>
            </a:r>
            <a:endParaRPr dirty="0"/>
          </a:p>
        </p:txBody>
      </p:sp>
      <p:sp>
        <p:nvSpPr>
          <p:cNvPr id="127" name="Google Shape;127;p22"/>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Randomized Search </a:t>
            </a:r>
          </a:p>
          <a:p>
            <a:pPr marL="0" lvl="0" indent="0" algn="ctr" rtl="0">
              <a:spcBef>
                <a:spcPts val="0"/>
              </a:spcBef>
              <a:spcAft>
                <a:spcPts val="0"/>
              </a:spcAft>
              <a:buNone/>
            </a:pPr>
            <a:r>
              <a:rPr lang="en" dirty="0"/>
              <a:t>5 –Fold Cross Validation</a:t>
            </a:r>
            <a:endParaRPr dirty="0"/>
          </a:p>
        </p:txBody>
      </p:sp>
      <p:sp>
        <p:nvSpPr>
          <p:cNvPr id="3" name="Text Placeholder 2">
            <a:extLst>
              <a:ext uri="{FF2B5EF4-FFF2-40B4-BE49-F238E27FC236}">
                <a16:creationId xmlns:a16="http://schemas.microsoft.com/office/drawing/2014/main" id="{362E3015-90DC-D1B8-5EF7-8E44117FF83B}"/>
              </a:ext>
            </a:extLst>
          </p:cNvPr>
          <p:cNvSpPr>
            <a:spLocks noGrp="1"/>
          </p:cNvSpPr>
          <p:nvPr>
            <p:ph type="body" idx="2"/>
          </p:nvPr>
        </p:nvSpPr>
        <p:spPr/>
        <p:txBody>
          <a:bodyPr/>
          <a:lstStyle/>
          <a:p>
            <a:pPr marL="114300" indent="0">
              <a:buNone/>
            </a:pPr>
            <a:r>
              <a:rPr lang="en-US" sz="2400" b="1" dirty="0"/>
              <a:t>Extreme Gradient Boosting Regressor</a:t>
            </a:r>
          </a:p>
          <a:p>
            <a:pPr marL="114300" indent="0">
              <a:buNone/>
            </a:pPr>
            <a:endParaRPr lang="en-US" b="1" dirty="0"/>
          </a:p>
          <a:p>
            <a:pPr marL="114300" indent="0">
              <a:buNone/>
            </a:pPr>
            <a:r>
              <a:rPr lang="en-US" b="1" dirty="0"/>
              <a:t>Best Parameters:</a:t>
            </a:r>
          </a:p>
          <a:p>
            <a:r>
              <a:rPr lang="en-US" dirty="0" err="1"/>
              <a:t>n_estimators</a:t>
            </a:r>
            <a:r>
              <a:rPr lang="en-US" dirty="0"/>
              <a:t>: 500</a:t>
            </a:r>
          </a:p>
          <a:p>
            <a:r>
              <a:rPr lang="en-US" dirty="0" err="1"/>
              <a:t>max_depth</a:t>
            </a:r>
            <a:r>
              <a:rPr lang="en-US" dirty="0"/>
              <a:t>: 15</a:t>
            </a:r>
          </a:p>
          <a:p>
            <a:r>
              <a:rPr lang="en-US" dirty="0" err="1"/>
              <a:t>learning_rate</a:t>
            </a:r>
            <a:r>
              <a:rPr lang="en-US" dirty="0"/>
              <a:t>: 0.05</a:t>
            </a:r>
          </a:p>
          <a:p>
            <a:r>
              <a:rPr lang="en-US" dirty="0" err="1"/>
              <a:t>min_child_weight</a:t>
            </a:r>
            <a:r>
              <a:rPr lang="en-US" dirty="0"/>
              <a:t>: 3</a:t>
            </a:r>
          </a:p>
          <a:p>
            <a:endParaRPr lang="en-US" dirty="0"/>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1810</Words>
  <Application>Microsoft Office PowerPoint</Application>
  <PresentationFormat>On-screen Show (16:9)</PresentationFormat>
  <Paragraphs>153</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Wingdings</vt:lpstr>
      <vt:lpstr>Courier New</vt:lpstr>
      <vt:lpstr>Roboto Slab</vt:lpstr>
      <vt:lpstr>Symbol</vt:lpstr>
      <vt:lpstr>Calibri</vt:lpstr>
      <vt:lpstr>Roboto</vt:lpstr>
      <vt:lpstr>Marina</vt:lpstr>
      <vt:lpstr>TB Real Estate Corporation</vt:lpstr>
      <vt:lpstr>The Problem:</vt:lpstr>
      <vt:lpstr>The Solution:</vt:lpstr>
      <vt:lpstr>Data Wrangling</vt:lpstr>
      <vt:lpstr>PowerPoint Presentation</vt:lpstr>
      <vt:lpstr>PowerPoint Presentation</vt:lpstr>
      <vt:lpstr>Hottest Market - Riverview (#26) </vt:lpstr>
      <vt:lpstr>Model Selection</vt:lpstr>
      <vt:lpstr>Hyperparameter Tuning</vt:lpstr>
      <vt:lpstr>Best Model: Extreme Gradient Boosting</vt:lpstr>
      <vt:lpstr>Best Model: Extreme Gradient Boosting</vt:lpstr>
      <vt:lpstr>Top Features in Predicting Sales Price </vt:lpstr>
      <vt:lpstr>Takeaways</vt:lpstr>
      <vt:lpstr>Future Research</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York City Water Quality</dc:title>
  <dc:creator>Michael Ward</dc:creator>
  <cp:lastModifiedBy>Michael Ward</cp:lastModifiedBy>
  <cp:revision>12</cp:revision>
  <dcterms:modified xsi:type="dcterms:W3CDTF">2022-05-30T23:58:49Z</dcterms:modified>
</cp:coreProperties>
</file>